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9"/>
  </p:notesMasterIdLst>
  <p:sldIdLst>
    <p:sldId id="266" r:id="rId2"/>
    <p:sldId id="267" r:id="rId3"/>
    <p:sldId id="268" r:id="rId4"/>
    <p:sldId id="269" r:id="rId5"/>
    <p:sldId id="270" r:id="rId6"/>
    <p:sldId id="256" r:id="rId7"/>
    <p:sldId id="257" r:id="rId8"/>
    <p:sldId id="258" r:id="rId9"/>
    <p:sldId id="259" r:id="rId10"/>
    <p:sldId id="261" r:id="rId11"/>
    <p:sldId id="263" r:id="rId12"/>
    <p:sldId id="264" r:id="rId13"/>
    <p:sldId id="265" r:id="rId14"/>
    <p:sldId id="271"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06" autoAdjust="0"/>
    <p:restoredTop sz="86402"/>
  </p:normalViewPr>
  <p:slideViewPr>
    <p:cSldViewPr snapToGrid="0">
      <p:cViewPr>
        <p:scale>
          <a:sx n="80" d="100"/>
          <a:sy n="80" d="100"/>
        </p:scale>
        <p:origin x="568" y="328"/>
      </p:cViewPr>
      <p:guideLst/>
    </p:cSldViewPr>
  </p:slideViewPr>
  <p:outlineViewPr>
    <p:cViewPr>
      <p:scale>
        <a:sx n="33" d="100"/>
        <a:sy n="33" d="100"/>
      </p:scale>
      <p:origin x="0" y="-3792"/>
    </p:cViewPr>
    <p:sldLst>
      <p:sld r:id="rId1" collapse="1"/>
    </p:sldLst>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7" d="100"/>
          <a:sy n="77" d="100"/>
        </p:scale>
        <p:origin x="2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019BC-79E1-4B87-823E-3026A2BD7D79}" type="datetimeFigureOut">
              <a:rPr lang="en-US" smtClean="0"/>
              <a:t>8/5/20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60E52-7912-48C6-8A58-597FB3BEC326}" type="slidenum">
              <a:rPr lang="en-US" smtClean="0"/>
              <a:t>‹#›</a:t>
            </a:fld>
            <a:endParaRPr lang="en-US"/>
          </a:p>
        </p:txBody>
      </p:sp>
    </p:spTree>
    <p:extLst>
      <p:ext uri="{BB962C8B-B14F-4D97-AF65-F5344CB8AC3E}">
        <p14:creationId xmlns:p14="http://schemas.microsoft.com/office/powerpoint/2010/main" val="153915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43bd625e7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43bd625e7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we have had some time to explore UDL, refer back to the BARRIER of each individual in your group.  How could we change the ‘design’ the rubric so that participants could still accomplish the goal?  </a:t>
            </a:r>
            <a:endParaRPr/>
          </a:p>
          <a:p>
            <a:pPr marL="0" lvl="0" indent="0" algn="l" rtl="0">
              <a:spcBef>
                <a:spcPts val="0"/>
              </a:spcBef>
              <a:spcAft>
                <a:spcPts val="0"/>
              </a:spcAft>
              <a:buNone/>
            </a:pPr>
            <a:endParaRPr/>
          </a:p>
          <a:p>
            <a:pPr marL="0" lvl="0" indent="0" algn="l" rtl="0">
              <a:spcBef>
                <a:spcPts val="0"/>
              </a:spcBef>
              <a:spcAft>
                <a:spcPts val="0"/>
              </a:spcAft>
              <a:buNone/>
            </a:pPr>
            <a:r>
              <a:rPr lang="en"/>
              <a:t>Goal = Goal</a:t>
            </a:r>
            <a:endParaRPr/>
          </a:p>
          <a:p>
            <a:pPr marL="0" lvl="0" indent="0" algn="l" rtl="0">
              <a:spcBef>
                <a:spcPts val="0"/>
              </a:spcBef>
              <a:spcAft>
                <a:spcPts val="0"/>
              </a:spcAft>
              <a:buNone/>
            </a:pPr>
            <a:r>
              <a:rPr lang="en"/>
              <a:t>Rubic’s = lesson</a:t>
            </a:r>
            <a:endParaRPr/>
          </a:p>
          <a:p>
            <a:pPr marL="0" lvl="0" indent="0" algn="l" rtl="0">
              <a:spcBef>
                <a:spcPts val="0"/>
              </a:spcBef>
              <a:spcAft>
                <a:spcPts val="0"/>
              </a:spcAft>
              <a:buNone/>
            </a:pPr>
            <a:r>
              <a:rPr lang="en"/>
              <a:t>Barriers = Barriers</a:t>
            </a:r>
            <a:endParaRPr/>
          </a:p>
          <a:p>
            <a:pPr marL="0" lvl="0" indent="0" algn="l" rtl="0">
              <a:spcBef>
                <a:spcPts val="0"/>
              </a:spcBef>
              <a:spcAft>
                <a:spcPts val="0"/>
              </a:spcAft>
              <a:buNone/>
            </a:pPr>
            <a:endParaRPr/>
          </a:p>
          <a:p>
            <a:pPr marL="0" lvl="0" indent="0" algn="l" rtl="0">
              <a:spcBef>
                <a:spcPts val="0"/>
              </a:spcBef>
              <a:spcAft>
                <a:spcPts val="0"/>
              </a:spcAft>
              <a:buNone/>
            </a:pPr>
            <a:r>
              <a:rPr lang="en"/>
              <a:t>Struggles with Fine Motor Skills - GREEN</a:t>
            </a:r>
            <a:endParaRPr/>
          </a:p>
          <a:p>
            <a:pPr marL="0" lvl="0" indent="0" algn="l" rtl="0">
              <a:spcBef>
                <a:spcPts val="0"/>
              </a:spcBef>
              <a:spcAft>
                <a:spcPts val="0"/>
              </a:spcAft>
              <a:buNone/>
            </a:pPr>
            <a:r>
              <a:rPr lang="en"/>
              <a:t>Color Blind - LIME GREEN</a:t>
            </a:r>
            <a:endParaRPr/>
          </a:p>
          <a:p>
            <a:pPr marL="0" lvl="0" indent="0" algn="l" rtl="0">
              <a:spcBef>
                <a:spcPts val="0"/>
              </a:spcBef>
              <a:spcAft>
                <a:spcPts val="0"/>
              </a:spcAft>
              <a:buNone/>
            </a:pPr>
            <a:r>
              <a:rPr lang="en"/>
              <a:t>Blind - PURPLE</a:t>
            </a:r>
            <a:endParaRPr/>
          </a:p>
          <a:p>
            <a:pPr marL="0" lvl="0" indent="0" algn="l" rtl="0">
              <a:spcBef>
                <a:spcPts val="0"/>
              </a:spcBef>
              <a:spcAft>
                <a:spcPts val="0"/>
              </a:spcAft>
              <a:buNone/>
            </a:pPr>
            <a:r>
              <a:rPr lang="en"/>
              <a:t>EL Learner Level 1 (know your colors but dont adjectives that describe direction) - PINK</a:t>
            </a:r>
            <a:endParaRPr/>
          </a:p>
          <a:p>
            <a:pPr marL="0" lvl="0" indent="0" algn="l" rtl="0">
              <a:spcBef>
                <a:spcPts val="0"/>
              </a:spcBef>
              <a:spcAft>
                <a:spcPts val="0"/>
              </a:spcAft>
              <a:buNone/>
            </a:pPr>
            <a:r>
              <a:rPr lang="en"/>
              <a:t>Knows how to solve a 3x3 rubic’s cube - BLUE</a:t>
            </a:r>
            <a:endParaRPr/>
          </a:p>
          <a:p>
            <a:pPr marL="0" lvl="0" indent="0" algn="l" rtl="0">
              <a:spcBef>
                <a:spcPts val="0"/>
              </a:spcBef>
              <a:spcAft>
                <a:spcPts val="0"/>
              </a:spcAft>
              <a:buNone/>
            </a:pPr>
            <a:r>
              <a:rPr lang="en"/>
              <a:t>Math Facts - YELLOW</a:t>
            </a:r>
            <a:endParaRPr/>
          </a:p>
          <a:p>
            <a:pPr marL="0" lvl="0" indent="0" algn="l" rtl="0">
              <a:spcBef>
                <a:spcPts val="0"/>
              </a:spcBef>
              <a:spcAft>
                <a:spcPts val="0"/>
              </a:spcAft>
              <a:buNone/>
            </a:pPr>
            <a:r>
              <a:rPr lang="en"/>
              <a:t>Not reading at grade level - ORANGE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6251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60E52-7912-48C6-8A58-597FB3BEC326}" type="slidenum">
              <a:rPr lang="en-US" smtClean="0"/>
              <a:t>10</a:t>
            </a:fld>
            <a:endParaRPr lang="en-US"/>
          </a:p>
        </p:txBody>
      </p:sp>
    </p:spTree>
    <p:extLst>
      <p:ext uri="{BB962C8B-B14F-4D97-AF65-F5344CB8AC3E}">
        <p14:creationId xmlns:p14="http://schemas.microsoft.com/office/powerpoint/2010/main" val="383552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60E52-7912-48C6-8A58-597FB3BEC326}" type="slidenum">
              <a:rPr lang="en-US" smtClean="0"/>
              <a:t>11</a:t>
            </a:fld>
            <a:endParaRPr lang="en-US"/>
          </a:p>
        </p:txBody>
      </p:sp>
    </p:spTree>
    <p:extLst>
      <p:ext uri="{BB962C8B-B14F-4D97-AF65-F5344CB8AC3E}">
        <p14:creationId xmlns:p14="http://schemas.microsoft.com/office/powerpoint/2010/main" val="288408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60E52-7912-48C6-8A58-597FB3BEC326}" type="slidenum">
              <a:rPr lang="en-US" smtClean="0"/>
              <a:t>12</a:t>
            </a:fld>
            <a:endParaRPr lang="en-US"/>
          </a:p>
        </p:txBody>
      </p:sp>
    </p:spTree>
    <p:extLst>
      <p:ext uri="{BB962C8B-B14F-4D97-AF65-F5344CB8AC3E}">
        <p14:creationId xmlns:p14="http://schemas.microsoft.com/office/powerpoint/2010/main" val="238414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60E52-7912-48C6-8A58-597FB3BEC326}" type="slidenum">
              <a:rPr lang="en-US" smtClean="0"/>
              <a:t>13</a:t>
            </a:fld>
            <a:endParaRPr lang="en-US"/>
          </a:p>
        </p:txBody>
      </p:sp>
    </p:spTree>
    <p:extLst>
      <p:ext uri="{BB962C8B-B14F-4D97-AF65-F5344CB8AC3E}">
        <p14:creationId xmlns:p14="http://schemas.microsoft.com/office/powerpoint/2010/main" val="2531830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60E52-7912-48C6-8A58-597FB3BEC326}" type="slidenum">
              <a:rPr lang="en-US" smtClean="0"/>
              <a:t>14</a:t>
            </a:fld>
            <a:endParaRPr lang="en-US"/>
          </a:p>
        </p:txBody>
      </p:sp>
    </p:spTree>
    <p:extLst>
      <p:ext uri="{BB962C8B-B14F-4D97-AF65-F5344CB8AC3E}">
        <p14:creationId xmlns:p14="http://schemas.microsoft.com/office/powerpoint/2010/main" val="1298185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60E52-7912-48C6-8A58-597FB3BEC326}" type="slidenum">
              <a:rPr lang="en-US" smtClean="0"/>
              <a:t>15</a:t>
            </a:fld>
            <a:endParaRPr lang="en-US"/>
          </a:p>
        </p:txBody>
      </p:sp>
    </p:spTree>
    <p:extLst>
      <p:ext uri="{BB962C8B-B14F-4D97-AF65-F5344CB8AC3E}">
        <p14:creationId xmlns:p14="http://schemas.microsoft.com/office/powerpoint/2010/main" val="4246002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60E52-7912-48C6-8A58-597FB3BEC326}" type="slidenum">
              <a:rPr lang="en-US" smtClean="0"/>
              <a:t>16</a:t>
            </a:fld>
            <a:endParaRPr lang="en-US"/>
          </a:p>
        </p:txBody>
      </p:sp>
    </p:spTree>
    <p:extLst>
      <p:ext uri="{BB962C8B-B14F-4D97-AF65-F5344CB8AC3E}">
        <p14:creationId xmlns:p14="http://schemas.microsoft.com/office/powerpoint/2010/main" val="3784329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60E52-7912-48C6-8A58-597FB3BEC326}" type="slidenum">
              <a:rPr lang="en-US" smtClean="0"/>
              <a:t>17</a:t>
            </a:fld>
            <a:endParaRPr lang="en-US"/>
          </a:p>
        </p:txBody>
      </p:sp>
    </p:spTree>
    <p:extLst>
      <p:ext uri="{BB962C8B-B14F-4D97-AF65-F5344CB8AC3E}">
        <p14:creationId xmlns:p14="http://schemas.microsoft.com/office/powerpoint/2010/main" val="278156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43bd625e7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43bd625e7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42291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43bd625e7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43bd625e7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193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43bd625e7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43bd625e7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29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43bd625e7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43bd625e7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http://www.randelshofer.ch/rubik/virtual_cubes/rubik/instructions/instructions.html</a:t>
            </a:r>
            <a:endParaRPr/>
          </a:p>
        </p:txBody>
      </p:sp>
    </p:spTree>
    <p:extLst>
      <p:ext uri="{BB962C8B-B14F-4D97-AF65-F5344CB8AC3E}">
        <p14:creationId xmlns:p14="http://schemas.microsoft.com/office/powerpoint/2010/main" val="368688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60E52-7912-48C6-8A58-597FB3BEC326}" type="slidenum">
              <a:rPr lang="en-US" smtClean="0"/>
              <a:t>6</a:t>
            </a:fld>
            <a:endParaRPr lang="en-US"/>
          </a:p>
        </p:txBody>
      </p:sp>
    </p:spTree>
    <p:extLst>
      <p:ext uri="{BB962C8B-B14F-4D97-AF65-F5344CB8AC3E}">
        <p14:creationId xmlns:p14="http://schemas.microsoft.com/office/powerpoint/2010/main" val="190343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60E52-7912-48C6-8A58-597FB3BEC326}" type="slidenum">
              <a:rPr lang="en-US" smtClean="0"/>
              <a:t>7</a:t>
            </a:fld>
            <a:endParaRPr lang="en-US"/>
          </a:p>
        </p:txBody>
      </p:sp>
    </p:spTree>
    <p:extLst>
      <p:ext uri="{BB962C8B-B14F-4D97-AF65-F5344CB8AC3E}">
        <p14:creationId xmlns:p14="http://schemas.microsoft.com/office/powerpoint/2010/main" val="4164253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60E52-7912-48C6-8A58-597FB3BEC326}" type="slidenum">
              <a:rPr lang="en-US" smtClean="0"/>
              <a:t>8</a:t>
            </a:fld>
            <a:endParaRPr lang="en-US"/>
          </a:p>
        </p:txBody>
      </p:sp>
    </p:spTree>
    <p:extLst>
      <p:ext uri="{BB962C8B-B14F-4D97-AF65-F5344CB8AC3E}">
        <p14:creationId xmlns:p14="http://schemas.microsoft.com/office/powerpoint/2010/main" val="181221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60E52-7912-48C6-8A58-597FB3BEC326}" type="slidenum">
              <a:rPr lang="en-US" smtClean="0"/>
              <a:t>9</a:t>
            </a:fld>
            <a:endParaRPr lang="en-US"/>
          </a:p>
        </p:txBody>
      </p:sp>
    </p:spTree>
    <p:extLst>
      <p:ext uri="{BB962C8B-B14F-4D97-AF65-F5344CB8AC3E}">
        <p14:creationId xmlns:p14="http://schemas.microsoft.com/office/powerpoint/2010/main" val="84264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9"/>
        <p:cNvGrpSpPr/>
        <p:nvPr/>
      </p:nvGrpSpPr>
      <p:grpSpPr>
        <a:xfrm>
          <a:off x="0" y="0"/>
          <a:ext cx="0" cy="0"/>
          <a:chOff x="0" y="0"/>
          <a:chExt cx="0" cy="0"/>
        </a:xfrm>
      </p:grpSpPr>
      <p:sp>
        <p:nvSpPr>
          <p:cNvPr id="180" name="Google Shape;180;p43"/>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81" name="Google Shape;181;p43"/>
          <p:cNvSpPr txBox="1">
            <a:spLocks noGrp="1"/>
          </p:cNvSpPr>
          <p:nvPr>
            <p:ph type="body" idx="1"/>
          </p:nvPr>
        </p:nvSpPr>
        <p:spPr>
          <a:xfrm>
            <a:off x="415600" y="1638233"/>
            <a:ext cx="11360800" cy="44535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2" name="Google Shape;182;p43"/>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2607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0C6404-AD6E-4860-8E75-697CA40B95DA}" type="datetimeFigureOut">
              <a:rPr lang="en-US" dirty="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8/5/20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8/5/20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8/5/20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8/5/20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randelshofer.ch/rubik/virtual_cubes/rubik/instructions/instructions.html"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682" name="Google Shape;682;p121" descr="rubics cube"/>
          <p:cNvPicPr preferRelativeResize="0"/>
          <p:nvPr/>
        </p:nvPicPr>
        <p:blipFill>
          <a:blip r:embed="rId3">
            <a:alphaModFix/>
          </a:blip>
          <a:stretch>
            <a:fillRect/>
          </a:stretch>
        </p:blipFill>
        <p:spPr>
          <a:xfrm rot="-1351663">
            <a:off x="6340088" y="634571"/>
            <a:ext cx="4226600" cy="4589400"/>
          </a:xfrm>
          <a:prstGeom prst="rect">
            <a:avLst/>
          </a:prstGeom>
          <a:noFill/>
          <a:ln>
            <a:noFill/>
          </a:ln>
        </p:spPr>
      </p:pic>
      <p:sp>
        <p:nvSpPr>
          <p:cNvPr id="2" name="TextBox 1"/>
          <p:cNvSpPr txBox="1"/>
          <p:nvPr/>
        </p:nvSpPr>
        <p:spPr>
          <a:xfrm>
            <a:off x="287384" y="3566160"/>
            <a:ext cx="6126480" cy="2677656"/>
          </a:xfrm>
          <a:prstGeom prst="rect">
            <a:avLst/>
          </a:prstGeom>
          <a:noFill/>
        </p:spPr>
        <p:txBody>
          <a:bodyPr wrap="square" rtlCol="0">
            <a:spAutoFit/>
          </a:bodyPr>
          <a:lstStyle/>
          <a:p>
            <a:r>
              <a:rPr lang="en-US" sz="2800" dirty="0"/>
              <a:t>Based on your learning so far, discuss what barriers a traditional Rubik's cube might have.</a:t>
            </a:r>
          </a:p>
          <a:p>
            <a:r>
              <a:rPr lang="en-US" sz="2800" dirty="0"/>
              <a:t>Then consider possible solutions we could include in the design to provide access for those barriers</a:t>
            </a:r>
          </a:p>
        </p:txBody>
      </p:sp>
      <p:sp>
        <p:nvSpPr>
          <p:cNvPr id="683" name="Google Shape;683;p121"/>
          <p:cNvSpPr txBox="1">
            <a:spLocks noGrp="1"/>
          </p:cNvSpPr>
          <p:nvPr>
            <p:ph type="title"/>
          </p:nvPr>
        </p:nvSpPr>
        <p:spPr>
          <a:xfrm>
            <a:off x="479168" y="529695"/>
            <a:ext cx="3862200" cy="2657642"/>
          </a:xfrm>
          <a:prstGeom prst="rect">
            <a:avLst/>
          </a:prstGeom>
        </p:spPr>
        <p:txBody>
          <a:bodyPr spcFirstLastPara="1" vert="horz" wrap="square" lIns="91425" tIns="91425" rIns="91425" bIns="91425" rtlCol="0" anchor="t" anchorCtr="0">
            <a:noAutofit/>
          </a:bodyPr>
          <a:lstStyle/>
          <a:p>
            <a:r>
              <a:rPr lang="en" sz="4800" dirty="0">
                <a:latin typeface="Arial"/>
                <a:ea typeface="Arial"/>
                <a:cs typeface="Arial"/>
                <a:sym typeface="Arial"/>
              </a:rPr>
              <a:t>ReDesign the Rubik’s Cube</a:t>
            </a:r>
            <a:endParaRPr sz="4800" dirty="0">
              <a:latin typeface="Arial"/>
              <a:ea typeface="Arial"/>
              <a:cs typeface="Arial"/>
              <a:sym typeface="Arial"/>
            </a:endParaRPr>
          </a:p>
        </p:txBody>
      </p:sp>
    </p:spTree>
    <p:extLst>
      <p:ext uri="{BB962C8B-B14F-4D97-AF65-F5344CB8AC3E}">
        <p14:creationId xmlns:p14="http://schemas.microsoft.com/office/powerpoint/2010/main" val="271083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44758"/>
            <a:ext cx="7729728" cy="1180295"/>
          </a:xfrm>
          <a:solidFill>
            <a:srgbClr val="FFFF00"/>
          </a:solidFill>
        </p:spPr>
        <p:txBody>
          <a:bodyPr>
            <a:noAutofit/>
          </a:bodyPr>
          <a:lstStyle/>
          <a:p>
            <a:r>
              <a:rPr lang="en-US" sz="4800" b="1" dirty="0">
                <a:latin typeface="Open Sans" panose="020B0606030504020204" pitchFamily="34" charset="0"/>
                <a:ea typeface="Open Sans" panose="020B0606030504020204" pitchFamily="34" charset="0"/>
                <a:cs typeface="Open Sans" panose="020B0606030504020204" pitchFamily="34" charset="0"/>
              </a:rPr>
              <a:t>Warm Up 2:</a:t>
            </a:r>
          </a:p>
        </p:txBody>
      </p:sp>
      <p:sp>
        <p:nvSpPr>
          <p:cNvPr id="3" name="Content Placeholder 2"/>
          <p:cNvSpPr>
            <a:spLocks noGrp="1"/>
          </p:cNvSpPr>
          <p:nvPr>
            <p:ph idx="1"/>
          </p:nvPr>
        </p:nvSpPr>
        <p:spPr>
          <a:xfrm>
            <a:off x="2231136" y="2654086"/>
            <a:ext cx="7729728" cy="3101983"/>
          </a:xfrm>
        </p:spPr>
        <p:txBody>
          <a:bodyPr>
            <a:normAutofit/>
          </a:bodyPr>
          <a:lstStyle/>
          <a:p>
            <a:pPr marL="0" indent="0" algn="ctr">
              <a:buNone/>
            </a:pPr>
            <a:r>
              <a:rPr lang="en-US" sz="5400" dirty="0">
                <a:latin typeface="Open Sans" panose="020B0606030504020204" pitchFamily="34" charset="0"/>
                <a:ea typeface="Open Sans" panose="020B0606030504020204" pitchFamily="34" charset="0"/>
                <a:cs typeface="Open Sans" panose="020B0606030504020204" pitchFamily="34" charset="0"/>
              </a:rPr>
              <a:t>How many ways can you make the number?</a:t>
            </a:r>
          </a:p>
          <a:p>
            <a:pPr marL="0" indent="0" algn="ctr">
              <a:buNone/>
            </a:pPr>
            <a:r>
              <a:rPr lang="en-US" sz="5400" dirty="0">
                <a:latin typeface="Open Sans" panose="020B0606030504020204" pitchFamily="34" charset="0"/>
                <a:ea typeface="Open Sans" panose="020B0606030504020204" pitchFamily="34" charset="0"/>
                <a:cs typeface="Open Sans" panose="020B0606030504020204" pitchFamily="34" charset="0"/>
              </a:rPr>
              <a:t>36</a:t>
            </a:r>
          </a:p>
        </p:txBody>
      </p:sp>
    </p:spTree>
    <p:extLst>
      <p:ext uri="{BB962C8B-B14F-4D97-AF65-F5344CB8AC3E}">
        <p14:creationId xmlns:p14="http://schemas.microsoft.com/office/powerpoint/2010/main" val="162357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97" y="233172"/>
            <a:ext cx="10424160" cy="1188720"/>
          </a:xfrm>
          <a:solidFill>
            <a:srgbClr val="0070C0"/>
          </a:solidFill>
        </p:spPr>
        <p:txBody>
          <a:bodyPr/>
          <a:lstStyle/>
          <a:p>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How can we use the same strategy to describe each of the numbers</a:t>
            </a:r>
          </a:p>
        </p:txBody>
      </p:sp>
      <p:sp>
        <p:nvSpPr>
          <p:cNvPr id="5" name="Content Placeholder 4"/>
          <p:cNvSpPr>
            <a:spLocks noGrp="1"/>
          </p:cNvSpPr>
          <p:nvPr>
            <p:ph sz="half" idx="1"/>
          </p:nvPr>
        </p:nvSpPr>
        <p:spPr>
          <a:xfrm>
            <a:off x="419318" y="1632204"/>
            <a:ext cx="5223836" cy="1346127"/>
          </a:xfrm>
          <a:ln>
            <a:solidFill>
              <a:schemeClr val="tx1"/>
            </a:solidFill>
          </a:ln>
        </p:spPr>
        <p:txBody>
          <a:bodyPr>
            <a:normAutofit/>
          </a:bodyPr>
          <a:lstStyle/>
          <a:p>
            <a:pPr marL="0" indent="0">
              <a:buNone/>
            </a:pPr>
            <a:r>
              <a:rPr lang="en-US" sz="5400" dirty="0"/>
              <a:t>25</a:t>
            </a:r>
          </a:p>
        </p:txBody>
      </p:sp>
      <p:sp>
        <p:nvSpPr>
          <p:cNvPr id="6" name="Content Placeholder 5"/>
          <p:cNvSpPr>
            <a:spLocks noGrp="1"/>
          </p:cNvSpPr>
          <p:nvPr>
            <p:ph sz="half" idx="2"/>
          </p:nvPr>
        </p:nvSpPr>
        <p:spPr>
          <a:xfrm>
            <a:off x="6521195" y="1632204"/>
            <a:ext cx="5274565" cy="1346127"/>
          </a:xfrm>
          <a:ln>
            <a:solidFill>
              <a:schemeClr val="tx1"/>
            </a:solidFill>
          </a:ln>
        </p:spPr>
        <p:txBody>
          <a:bodyPr>
            <a:normAutofit/>
          </a:bodyPr>
          <a:lstStyle/>
          <a:p>
            <a:pPr marL="0" indent="0">
              <a:buNone/>
            </a:pPr>
            <a:r>
              <a:rPr lang="en-US" sz="5400" dirty="0"/>
              <a:t>36</a:t>
            </a:r>
          </a:p>
        </p:txBody>
      </p:sp>
      <p:sp>
        <p:nvSpPr>
          <p:cNvPr id="7" name="Content Placeholder 4"/>
          <p:cNvSpPr txBox="1">
            <a:spLocks/>
          </p:cNvSpPr>
          <p:nvPr/>
        </p:nvSpPr>
        <p:spPr>
          <a:xfrm>
            <a:off x="419318" y="3352147"/>
            <a:ext cx="5223836" cy="134612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5400" dirty="0"/>
              <a:t>42</a:t>
            </a:r>
          </a:p>
        </p:txBody>
      </p:sp>
      <p:sp>
        <p:nvSpPr>
          <p:cNvPr id="8" name="Content Placeholder 4"/>
          <p:cNvSpPr txBox="1">
            <a:spLocks/>
          </p:cNvSpPr>
          <p:nvPr/>
        </p:nvSpPr>
        <p:spPr>
          <a:xfrm>
            <a:off x="6571924" y="3352147"/>
            <a:ext cx="5223836" cy="134612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5400" dirty="0"/>
              <a:t>27</a:t>
            </a:r>
          </a:p>
        </p:txBody>
      </p:sp>
      <p:sp>
        <p:nvSpPr>
          <p:cNvPr id="9" name="Content Placeholder 4"/>
          <p:cNvSpPr txBox="1">
            <a:spLocks/>
          </p:cNvSpPr>
          <p:nvPr/>
        </p:nvSpPr>
        <p:spPr>
          <a:xfrm>
            <a:off x="419318" y="5072090"/>
            <a:ext cx="5223836" cy="134612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5400" dirty="0"/>
              <a:t>48</a:t>
            </a:r>
          </a:p>
        </p:txBody>
      </p:sp>
      <p:sp>
        <p:nvSpPr>
          <p:cNvPr id="10" name="Content Placeholder 4"/>
          <p:cNvSpPr txBox="1">
            <a:spLocks/>
          </p:cNvSpPr>
          <p:nvPr/>
        </p:nvSpPr>
        <p:spPr>
          <a:xfrm>
            <a:off x="6546559" y="5062728"/>
            <a:ext cx="5223836" cy="134612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3600" dirty="0"/>
              <a:t>Your own number</a:t>
            </a:r>
            <a:endParaRPr lang="en-US" sz="2800" dirty="0"/>
          </a:p>
        </p:txBody>
      </p:sp>
    </p:spTree>
    <p:extLst>
      <p:ext uri="{BB962C8B-B14F-4D97-AF65-F5344CB8AC3E}">
        <p14:creationId xmlns:p14="http://schemas.microsoft.com/office/powerpoint/2010/main" val="395164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509" y="326571"/>
            <a:ext cx="11717382" cy="2481943"/>
          </a:xfrm>
        </p:spPr>
        <p:txBody>
          <a:bodyPr anchor="t">
            <a:normAutofit fontScale="90000"/>
          </a:bodyPr>
          <a:lstStyle/>
          <a:p>
            <a:r>
              <a:rPr lang="en-US" sz="3600" dirty="0"/>
              <a:t>Our Question of the day:</a:t>
            </a:r>
            <a:br>
              <a:rPr lang="en-US" sz="3600" dirty="0"/>
            </a:br>
            <a:br>
              <a:rPr lang="en-US" sz="3600" dirty="0"/>
            </a:br>
            <a:r>
              <a:rPr lang="en-US" sz="3600" dirty="0"/>
              <a:t>How can I break apart addends </a:t>
            </a:r>
            <a:br>
              <a:rPr lang="en-US" sz="3600" dirty="0"/>
            </a:br>
            <a:r>
              <a:rPr lang="en-US" sz="3600" dirty="0"/>
              <a:t>to add numbers?</a:t>
            </a:r>
            <a:br>
              <a:rPr lang="en-US" sz="3600" dirty="0"/>
            </a:br>
            <a:br>
              <a:rPr lang="en-US" sz="3600" dirty="0"/>
            </a:br>
            <a:endParaRPr lang="en-US" sz="3600" dirty="0"/>
          </a:p>
        </p:txBody>
      </p:sp>
      <p:pic>
        <p:nvPicPr>
          <p:cNvPr id="6" name="Picture 5" descr="boy thinking about problem"/>
          <p:cNvPicPr>
            <a:picLocks noChangeAspect="1"/>
          </p:cNvPicPr>
          <p:nvPr/>
        </p:nvPicPr>
        <p:blipFill>
          <a:blip r:embed="rId3"/>
          <a:stretch>
            <a:fillRect/>
          </a:stretch>
        </p:blipFill>
        <p:spPr>
          <a:xfrm>
            <a:off x="3304903" y="3025684"/>
            <a:ext cx="6222273" cy="3500029"/>
          </a:xfrm>
          <a:prstGeom prst="rect">
            <a:avLst/>
          </a:prstGeom>
        </p:spPr>
      </p:pic>
    </p:spTree>
    <p:extLst>
      <p:ext uri="{BB962C8B-B14F-4D97-AF65-F5344CB8AC3E}">
        <p14:creationId xmlns:p14="http://schemas.microsoft.com/office/powerpoint/2010/main" val="153642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194" y="298485"/>
            <a:ext cx="7729728" cy="1188720"/>
          </a:xfrm>
          <a:solidFill>
            <a:srgbClr val="FFFF00"/>
          </a:solidFill>
        </p:spPr>
        <p:txBody>
          <a:bodyPr/>
          <a:lstStyle/>
          <a:p>
            <a:r>
              <a:rPr lang="en-US" dirty="0"/>
              <a:t>Try This problem</a:t>
            </a:r>
          </a:p>
        </p:txBody>
      </p:sp>
      <p:sp>
        <p:nvSpPr>
          <p:cNvPr id="3" name="Content Placeholder 2"/>
          <p:cNvSpPr>
            <a:spLocks noGrp="1"/>
          </p:cNvSpPr>
          <p:nvPr>
            <p:ph idx="1"/>
          </p:nvPr>
        </p:nvSpPr>
        <p:spPr>
          <a:xfrm>
            <a:off x="875212" y="1775895"/>
            <a:ext cx="10332720" cy="1398379"/>
          </a:xfrm>
        </p:spPr>
        <p:txBody>
          <a:bodyPr>
            <a:normAutofit/>
          </a:bodyPr>
          <a:lstStyle/>
          <a:p>
            <a:pPr marL="0" indent="0">
              <a:buNone/>
            </a:pPr>
            <a:r>
              <a:rPr lang="en-US" sz="2800" dirty="0"/>
              <a:t>Jennifer has 27 Pokémon cards on her desk and Belinda has 48 Pokémon cards.  If you put all of the cards into a pile, how many cards would you have altogether?</a:t>
            </a:r>
          </a:p>
        </p:txBody>
      </p:sp>
      <p:pic>
        <p:nvPicPr>
          <p:cNvPr id="4" name="Picture 3" descr="Pokémon card deck"/>
          <p:cNvPicPr>
            <a:picLocks noChangeAspect="1"/>
          </p:cNvPicPr>
          <p:nvPr/>
        </p:nvPicPr>
        <p:blipFill>
          <a:blip r:embed="rId3"/>
          <a:stretch>
            <a:fillRect/>
          </a:stretch>
        </p:blipFill>
        <p:spPr>
          <a:xfrm>
            <a:off x="9294327" y="4101737"/>
            <a:ext cx="2391895" cy="2481943"/>
          </a:xfrm>
          <a:prstGeom prst="rect">
            <a:avLst/>
          </a:prstGeom>
        </p:spPr>
      </p:pic>
      <p:pic>
        <p:nvPicPr>
          <p:cNvPr id="5" name="Picture 4" descr="model of math problem redistribution of large numbers using 27 and 48"/>
          <p:cNvPicPr>
            <a:picLocks noChangeAspect="1"/>
          </p:cNvPicPr>
          <p:nvPr/>
        </p:nvPicPr>
        <p:blipFill>
          <a:blip r:embed="rId4"/>
          <a:stretch>
            <a:fillRect/>
          </a:stretch>
        </p:blipFill>
        <p:spPr>
          <a:xfrm>
            <a:off x="794223" y="3462964"/>
            <a:ext cx="8208234" cy="2924773"/>
          </a:xfrm>
          <a:prstGeom prst="rect">
            <a:avLst/>
          </a:prstGeom>
        </p:spPr>
      </p:pic>
    </p:spTree>
    <p:extLst>
      <p:ext uri="{BB962C8B-B14F-4D97-AF65-F5344CB8AC3E}">
        <p14:creationId xmlns:p14="http://schemas.microsoft.com/office/powerpoint/2010/main" val="326093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eak apart the addends to find the sum 43 + 29"/>
          <p:cNvPicPr>
            <a:picLocks noChangeAspect="1"/>
          </p:cNvPicPr>
          <p:nvPr/>
        </p:nvPicPr>
        <p:blipFill>
          <a:blip r:embed="rId3"/>
          <a:stretch>
            <a:fillRect/>
          </a:stretch>
        </p:blipFill>
        <p:spPr>
          <a:xfrm>
            <a:off x="4438740" y="4796789"/>
            <a:ext cx="7480774" cy="2061211"/>
          </a:xfrm>
          <a:prstGeom prst="rect">
            <a:avLst/>
          </a:prstGeom>
        </p:spPr>
      </p:pic>
      <p:pic>
        <p:nvPicPr>
          <p:cNvPr id="4" name="Picture 3" descr="break apart the addends to find the sum 35 + 54"/>
          <p:cNvPicPr>
            <a:picLocks noChangeAspect="1"/>
          </p:cNvPicPr>
          <p:nvPr/>
        </p:nvPicPr>
        <p:blipFill>
          <a:blip r:embed="rId4"/>
          <a:stretch>
            <a:fillRect/>
          </a:stretch>
        </p:blipFill>
        <p:spPr>
          <a:xfrm>
            <a:off x="6593305" y="2153412"/>
            <a:ext cx="5041601" cy="2557871"/>
          </a:xfrm>
          <a:prstGeom prst="rect">
            <a:avLst/>
          </a:prstGeom>
        </p:spPr>
      </p:pic>
      <p:sp>
        <p:nvSpPr>
          <p:cNvPr id="3" name="Content Placeholder 2">
            <a:extLst>
              <a:ext uri="{FF2B5EF4-FFF2-40B4-BE49-F238E27FC236}">
                <a16:creationId xmlns:a16="http://schemas.microsoft.com/office/drawing/2014/main" id="{608B06F7-72D9-434D-81B9-92442430BBB4}"/>
              </a:ext>
            </a:extLst>
          </p:cNvPr>
          <p:cNvSpPr>
            <a:spLocks noGrp="1"/>
          </p:cNvSpPr>
          <p:nvPr>
            <p:ph idx="1"/>
          </p:nvPr>
        </p:nvSpPr>
        <p:spPr>
          <a:xfrm>
            <a:off x="1171074" y="2638044"/>
            <a:ext cx="8789790" cy="3101983"/>
          </a:xfrm>
        </p:spPr>
        <p:txBody>
          <a:bodyPr/>
          <a:lstStyle/>
          <a:p>
            <a:pPr marL="0" indent="0">
              <a:buNone/>
            </a:pPr>
            <a:r>
              <a:rPr lang="en-US" dirty="0"/>
              <a:t>Break apart the addends to find the sum of 35 + 54.</a:t>
            </a:r>
          </a:p>
          <a:p>
            <a:pPr marL="400050" indent="-400050">
              <a:buFont typeface="+mj-lt"/>
              <a:buAutoNum type="romanUcPeriod"/>
            </a:pPr>
            <a:r>
              <a:rPr lang="en-US" dirty="0"/>
              <a:t>35	_____ + _____</a:t>
            </a:r>
          </a:p>
          <a:p>
            <a:pPr marL="342900" indent="-342900">
              <a:buFont typeface="+mj-lt"/>
              <a:buAutoNum type="romanUcPeriod"/>
            </a:pPr>
            <a:r>
              <a:rPr lang="en-US" dirty="0"/>
              <a:t>54	_____ + _____</a:t>
            </a:r>
          </a:p>
          <a:p>
            <a:pPr marL="342900" indent="-342900">
              <a:buFont typeface="+mj-lt"/>
              <a:buAutoNum type="romanUcPeriod"/>
            </a:pPr>
            <a:endParaRPr lang="en-US" dirty="0"/>
          </a:p>
          <a:p>
            <a:pPr marL="0" indent="0">
              <a:buNone/>
            </a:pPr>
            <a:r>
              <a:rPr lang="en-US" dirty="0"/>
              <a:t>Break apart the addends to find the sum of 43 + 29.</a:t>
            </a:r>
          </a:p>
          <a:p>
            <a:pPr marL="400050" indent="-400050">
              <a:buFont typeface="+mj-lt"/>
              <a:buAutoNum type="romanUcPeriod"/>
            </a:pPr>
            <a:r>
              <a:rPr lang="en-US" dirty="0"/>
              <a:t>43	_____ + _____</a:t>
            </a:r>
          </a:p>
          <a:p>
            <a:pPr marL="400050" indent="-400050">
              <a:buFont typeface="+mj-lt"/>
              <a:buAutoNum type="romanUcPeriod"/>
            </a:pPr>
            <a:r>
              <a:rPr lang="en-US" dirty="0"/>
              <a:t>29	_____ + _____</a:t>
            </a:r>
          </a:p>
        </p:txBody>
      </p:sp>
      <p:sp>
        <p:nvSpPr>
          <p:cNvPr id="2" name="Title 1"/>
          <p:cNvSpPr>
            <a:spLocks noGrp="1"/>
          </p:cNvSpPr>
          <p:nvPr>
            <p:ph type="title"/>
          </p:nvPr>
        </p:nvSpPr>
        <p:spPr>
          <a:solidFill>
            <a:srgbClr val="FFFF00"/>
          </a:solidFill>
        </p:spPr>
        <p:txBody>
          <a:bodyPr/>
          <a:lstStyle/>
          <a:p>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Work with a Partner to solve the problems</a:t>
            </a:r>
          </a:p>
        </p:txBody>
      </p:sp>
    </p:spTree>
    <p:extLst>
      <p:ext uri="{BB962C8B-B14F-4D97-AF65-F5344CB8AC3E}">
        <p14:creationId xmlns:p14="http://schemas.microsoft.com/office/powerpoint/2010/main" val="382350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378" y="760093"/>
            <a:ext cx="7729728" cy="1188720"/>
          </a:xfrm>
          <a:solidFill>
            <a:srgbClr val="0070C0"/>
          </a:solidFill>
        </p:spPr>
        <p:txBody>
          <a:bodyPr/>
          <a:lstStyle/>
          <a:p>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How did you solve the problems?</a:t>
            </a:r>
          </a:p>
        </p:txBody>
      </p:sp>
      <p:pic>
        <p:nvPicPr>
          <p:cNvPr id="4" name="Picture 3" descr="break apart the addends to find the sum 35 + 54"/>
          <p:cNvPicPr>
            <a:picLocks noChangeAspect="1"/>
          </p:cNvPicPr>
          <p:nvPr/>
        </p:nvPicPr>
        <p:blipFill>
          <a:blip r:embed="rId3"/>
          <a:stretch>
            <a:fillRect/>
          </a:stretch>
        </p:blipFill>
        <p:spPr>
          <a:xfrm>
            <a:off x="328034" y="2979419"/>
            <a:ext cx="5041601" cy="2557871"/>
          </a:xfrm>
          <a:prstGeom prst="rect">
            <a:avLst/>
          </a:prstGeom>
        </p:spPr>
      </p:pic>
      <p:pic>
        <p:nvPicPr>
          <p:cNvPr id="5" name="Picture 4" descr="break apart the addends to find the sum 43 + 29"/>
          <p:cNvPicPr>
            <a:picLocks noChangeAspect="1"/>
          </p:cNvPicPr>
          <p:nvPr/>
        </p:nvPicPr>
        <p:blipFill>
          <a:blip r:embed="rId4"/>
          <a:stretch>
            <a:fillRect/>
          </a:stretch>
        </p:blipFill>
        <p:spPr>
          <a:xfrm>
            <a:off x="4358530" y="4506685"/>
            <a:ext cx="7480774" cy="2061211"/>
          </a:xfrm>
          <a:prstGeom prst="rect">
            <a:avLst/>
          </a:prstGeom>
        </p:spPr>
      </p:pic>
    </p:spTree>
    <p:extLst>
      <p:ext uri="{BB962C8B-B14F-4D97-AF65-F5344CB8AC3E}">
        <p14:creationId xmlns:p14="http://schemas.microsoft.com/office/powerpoint/2010/main" val="3499633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879" y="246235"/>
            <a:ext cx="7729728" cy="1188720"/>
          </a:xfrm>
          <a:solidFill>
            <a:srgbClr val="00B050"/>
          </a:solidFill>
        </p:spPr>
        <p:txBody>
          <a:bodyPr/>
          <a:lstStyle/>
          <a:p>
            <a:r>
              <a:rPr lang="en-US" dirty="0"/>
              <a:t>Practice Time: Practice your work</a:t>
            </a:r>
            <a:br>
              <a:rPr lang="en-US" dirty="0"/>
            </a:br>
            <a:r>
              <a:rPr lang="en-US" dirty="0"/>
              <a:t>(15 minutes)</a:t>
            </a:r>
          </a:p>
        </p:txBody>
      </p:sp>
      <p:sp>
        <p:nvSpPr>
          <p:cNvPr id="3" name="Content Placeholder 2"/>
          <p:cNvSpPr>
            <a:spLocks noGrp="1"/>
          </p:cNvSpPr>
          <p:nvPr>
            <p:ph idx="1"/>
          </p:nvPr>
        </p:nvSpPr>
        <p:spPr>
          <a:xfrm>
            <a:off x="431074" y="1749769"/>
            <a:ext cx="10006149" cy="4886161"/>
          </a:xfrm>
        </p:spPr>
        <p:txBody>
          <a:bodyPr/>
          <a:lstStyle/>
          <a:p>
            <a:pPr marL="0" indent="0">
              <a:buNone/>
            </a:pPr>
            <a:r>
              <a:rPr lang="en-US" b="1" dirty="0"/>
              <a:t>Appetizer (Everyone Must Do):</a:t>
            </a:r>
          </a:p>
          <a:p>
            <a:pPr marL="0" indent="0">
              <a:buNone/>
            </a:pPr>
            <a:r>
              <a:rPr lang="en-US" dirty="0"/>
              <a:t>Math Workbook 4, 5, 6, 7</a:t>
            </a:r>
          </a:p>
          <a:p>
            <a:pPr marL="0" indent="0">
              <a:buNone/>
            </a:pPr>
            <a:endParaRPr lang="en-US" dirty="0"/>
          </a:p>
          <a:p>
            <a:pPr marL="0" indent="0">
              <a:buNone/>
            </a:pPr>
            <a:r>
              <a:rPr lang="en-US" b="1" dirty="0"/>
              <a:t>Entrée (Choose 1 to Complete):</a:t>
            </a:r>
          </a:p>
          <a:p>
            <a:pPr marL="0" indent="0">
              <a:buNone/>
            </a:pPr>
            <a:r>
              <a:rPr lang="en-US" dirty="0"/>
              <a:t>Work with a Partner:  Math Workbook 8, 9, 10</a:t>
            </a:r>
          </a:p>
          <a:p>
            <a:pPr marL="0" indent="0">
              <a:buNone/>
            </a:pPr>
            <a:r>
              <a:rPr lang="en-US" dirty="0"/>
              <a:t>Computer Time: Personal Math Trainer </a:t>
            </a:r>
          </a:p>
          <a:p>
            <a:pPr marL="0" indent="0">
              <a:buNone/>
            </a:pPr>
            <a:r>
              <a:rPr lang="en-US" dirty="0"/>
              <a:t>Group Work:  Work on Math with Mrs. Dozier</a:t>
            </a:r>
          </a:p>
          <a:p>
            <a:pPr marL="0" indent="0">
              <a:buNone/>
            </a:pPr>
            <a:endParaRPr lang="en-US" dirty="0"/>
          </a:p>
          <a:p>
            <a:pPr marL="0" indent="0">
              <a:buNone/>
            </a:pPr>
            <a:r>
              <a:rPr lang="en-US" b="1" dirty="0"/>
              <a:t>Dessert (Complete if you have time):</a:t>
            </a:r>
          </a:p>
          <a:p>
            <a:pPr marL="0" indent="0">
              <a:buNone/>
            </a:pPr>
            <a:r>
              <a:rPr lang="en-US" dirty="0"/>
              <a:t>Poster</a:t>
            </a:r>
            <a:r>
              <a:rPr lang="en-US" b="1" dirty="0"/>
              <a:t>: </a:t>
            </a:r>
            <a:r>
              <a:rPr lang="en-US" dirty="0"/>
              <a:t>Create a word problem poster using 2 digit addition, make an answer key on the back</a:t>
            </a:r>
          </a:p>
          <a:p>
            <a:pPr marL="0" indent="0">
              <a:buNone/>
            </a:pPr>
            <a:r>
              <a:rPr lang="en-US" dirty="0"/>
              <a:t>Enrich Worksheet</a:t>
            </a:r>
          </a:p>
          <a:p>
            <a:pPr marL="0" indent="0">
              <a:buNone/>
            </a:pPr>
            <a:r>
              <a:rPr lang="en-US" dirty="0"/>
              <a:t>Game with a Partner: 2 Digit Shuffle</a:t>
            </a:r>
          </a:p>
        </p:txBody>
      </p:sp>
      <p:pic>
        <p:nvPicPr>
          <p:cNvPr id="4" name="Picture 3" descr="example diner menu"/>
          <p:cNvPicPr>
            <a:picLocks noChangeAspect="1"/>
          </p:cNvPicPr>
          <p:nvPr/>
        </p:nvPicPr>
        <p:blipFill>
          <a:blip r:embed="rId3"/>
          <a:stretch>
            <a:fillRect/>
          </a:stretch>
        </p:blipFill>
        <p:spPr>
          <a:xfrm>
            <a:off x="9095027" y="1645920"/>
            <a:ext cx="2382190" cy="3082834"/>
          </a:xfrm>
          <a:prstGeom prst="rect">
            <a:avLst/>
          </a:prstGeom>
        </p:spPr>
      </p:pic>
    </p:spTree>
    <p:extLst>
      <p:ext uri="{BB962C8B-B14F-4D97-AF65-F5344CB8AC3E}">
        <p14:creationId xmlns:p14="http://schemas.microsoft.com/office/powerpoint/2010/main" val="298872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193" y="285423"/>
            <a:ext cx="7729728" cy="1188720"/>
          </a:xfrm>
          <a:solidFill>
            <a:srgbClr val="92D050"/>
          </a:solidFill>
        </p:spPr>
        <p:txBody>
          <a:bodyPr/>
          <a:lstStyle/>
          <a:p>
            <a:r>
              <a:rPr lang="en-US" dirty="0"/>
              <a:t>Exit Ticket</a:t>
            </a:r>
          </a:p>
        </p:txBody>
      </p:sp>
      <p:sp>
        <p:nvSpPr>
          <p:cNvPr id="3" name="Content Placeholder 2"/>
          <p:cNvSpPr>
            <a:spLocks noGrp="1"/>
          </p:cNvSpPr>
          <p:nvPr>
            <p:ph idx="1"/>
          </p:nvPr>
        </p:nvSpPr>
        <p:spPr>
          <a:xfrm>
            <a:off x="770709" y="1841209"/>
            <a:ext cx="10620101" cy="4102391"/>
          </a:xfrm>
        </p:spPr>
        <p:txBody>
          <a:bodyPr>
            <a:normAutofit/>
          </a:bodyPr>
          <a:lstStyle/>
          <a:p>
            <a:pPr marL="0" indent="0">
              <a:buNone/>
            </a:pPr>
            <a:r>
              <a:rPr lang="en-US" sz="2800" dirty="0"/>
              <a:t>Julie read 19 pages in her chapter book on Monday. She read 12 pages on Tuesday.  How many pages did Julie read this week?</a:t>
            </a:r>
          </a:p>
          <a:p>
            <a:pPr marL="0" indent="0">
              <a:buNone/>
            </a:pPr>
            <a:endParaRPr lang="en-US" sz="2800" dirty="0"/>
          </a:p>
          <a:p>
            <a:pPr marL="0" indent="0">
              <a:buNone/>
            </a:pPr>
            <a:endParaRPr lang="en-US" sz="2800" dirty="0"/>
          </a:p>
          <a:p>
            <a:pPr marL="0" indent="0">
              <a:buNone/>
            </a:pPr>
            <a:r>
              <a:rPr lang="en-US" sz="2800" dirty="0"/>
              <a:t>Show your work. </a:t>
            </a:r>
          </a:p>
        </p:txBody>
      </p:sp>
    </p:spTree>
    <p:extLst>
      <p:ext uri="{BB962C8B-B14F-4D97-AF65-F5344CB8AC3E}">
        <p14:creationId xmlns:p14="http://schemas.microsoft.com/office/powerpoint/2010/main" val="378348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688" name="Google Shape;688;p122" descr="braile rubics cube"/>
          <p:cNvPicPr preferRelativeResize="0"/>
          <p:nvPr/>
        </p:nvPicPr>
        <p:blipFill>
          <a:blip r:embed="rId3">
            <a:alphaModFix/>
          </a:blip>
          <a:stretch>
            <a:fillRect/>
          </a:stretch>
        </p:blipFill>
        <p:spPr>
          <a:xfrm>
            <a:off x="3360619" y="2271882"/>
            <a:ext cx="5470761" cy="3947711"/>
          </a:xfrm>
          <a:prstGeom prst="rect">
            <a:avLst/>
          </a:prstGeom>
          <a:noFill/>
          <a:ln>
            <a:noFill/>
          </a:ln>
        </p:spPr>
      </p:pic>
      <p:sp>
        <p:nvSpPr>
          <p:cNvPr id="4" name="Text Placeholder 3">
            <a:extLst>
              <a:ext uri="{FF2B5EF4-FFF2-40B4-BE49-F238E27FC236}">
                <a16:creationId xmlns:a16="http://schemas.microsoft.com/office/drawing/2014/main" id="{7887E7FB-E5C7-F545-B838-FF09C4C8C26C}"/>
              </a:ext>
            </a:extLst>
          </p:cNvPr>
          <p:cNvSpPr>
            <a:spLocks noGrp="1"/>
          </p:cNvSpPr>
          <p:nvPr>
            <p:ph type="body" idx="1"/>
          </p:nvPr>
        </p:nvSpPr>
        <p:spPr/>
        <p:txBody>
          <a:bodyPr>
            <a:normAutofit/>
          </a:bodyPr>
          <a:lstStyle/>
          <a:p>
            <a:r>
              <a:rPr lang="en-US" sz="2400" dirty="0">
                <a:latin typeface="Arial" panose="020B0604020202020204" pitchFamily="34" charset="0"/>
                <a:cs typeface="Arial" panose="020B0604020202020204" pitchFamily="34" charset="0"/>
              </a:rPr>
              <a:t>Braille version of Rubik’s cube</a:t>
            </a:r>
          </a:p>
        </p:txBody>
      </p:sp>
      <p:sp>
        <p:nvSpPr>
          <p:cNvPr id="3" name="Title 2">
            <a:extLst>
              <a:ext uri="{FF2B5EF4-FFF2-40B4-BE49-F238E27FC236}">
                <a16:creationId xmlns:a16="http://schemas.microsoft.com/office/drawing/2014/main" id="{AD1DD902-187D-5540-AB3E-C1054DB5C059}"/>
              </a:ext>
            </a:extLst>
          </p:cNvPr>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Braille</a:t>
            </a:r>
            <a:r>
              <a:rPr lang="en-US" sz="4800" baseline="0" dirty="0">
                <a:latin typeface="Arial" panose="020B0604020202020204" pitchFamily="34" charset="0"/>
                <a:cs typeface="Arial" panose="020B0604020202020204" pitchFamily="34" charset="0"/>
              </a:rPr>
              <a:t> Rubik's cube</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539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Google Shape;693;p123" descr="color blind rubics cube"/>
          <p:cNvPicPr preferRelativeResize="0"/>
          <p:nvPr/>
        </p:nvPicPr>
        <p:blipFill>
          <a:blip r:embed="rId3">
            <a:alphaModFix/>
          </a:blip>
          <a:stretch>
            <a:fillRect/>
          </a:stretch>
        </p:blipFill>
        <p:spPr>
          <a:xfrm>
            <a:off x="3943814" y="2347889"/>
            <a:ext cx="4304371" cy="4304371"/>
          </a:xfrm>
          <a:prstGeom prst="rect">
            <a:avLst/>
          </a:prstGeom>
          <a:noFill/>
          <a:ln>
            <a:noFill/>
          </a:ln>
        </p:spPr>
      </p:pic>
      <p:sp>
        <p:nvSpPr>
          <p:cNvPr id="4" name="Text Placeholder 3">
            <a:extLst>
              <a:ext uri="{FF2B5EF4-FFF2-40B4-BE49-F238E27FC236}">
                <a16:creationId xmlns:a16="http://schemas.microsoft.com/office/drawing/2014/main" id="{2A0EC37E-C772-4B4A-9046-1855A64B0A77}"/>
              </a:ext>
            </a:extLst>
          </p:cNvPr>
          <p:cNvSpPr>
            <a:spLocks noGrp="1"/>
          </p:cNvSpPr>
          <p:nvPr>
            <p:ph type="body" idx="1"/>
          </p:nvPr>
        </p:nvSpPr>
        <p:spPr/>
        <p:txBody>
          <a:bodyPr>
            <a:normAutofit/>
          </a:bodyPr>
          <a:lstStyle/>
          <a:p>
            <a:r>
              <a:rPr lang="en-US" sz="2400" dirty="0">
                <a:latin typeface="Arial" panose="020B0604020202020204" pitchFamily="34" charset="0"/>
                <a:cs typeface="Arial" panose="020B0604020202020204" pitchFamily="34" charset="0"/>
              </a:rPr>
              <a:t>Color blind version of Rubik’s cube using raised shapes on squares.</a:t>
            </a:r>
          </a:p>
        </p:txBody>
      </p:sp>
      <p:sp>
        <p:nvSpPr>
          <p:cNvPr id="2" name="Title 1">
            <a:extLst>
              <a:ext uri="{FF2B5EF4-FFF2-40B4-BE49-F238E27FC236}">
                <a16:creationId xmlns:a16="http://schemas.microsoft.com/office/drawing/2014/main" id="{BAAB1C92-DF9D-0A43-8E2A-2F201A9F2583}"/>
              </a:ext>
            </a:extLst>
          </p:cNvPr>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Color Blind Rubik's cube</a:t>
            </a:r>
          </a:p>
        </p:txBody>
      </p:sp>
    </p:spTree>
    <p:extLst>
      <p:ext uri="{BB962C8B-B14F-4D97-AF65-F5344CB8AC3E}">
        <p14:creationId xmlns:p14="http://schemas.microsoft.com/office/powerpoint/2010/main" val="66844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698" name="Google Shape;698;p124" descr="Universal design rubics cube using shapes"/>
          <p:cNvPicPr preferRelativeResize="0"/>
          <p:nvPr/>
        </p:nvPicPr>
        <p:blipFill>
          <a:blip r:embed="rId3">
            <a:alphaModFix/>
          </a:blip>
          <a:stretch>
            <a:fillRect/>
          </a:stretch>
        </p:blipFill>
        <p:spPr>
          <a:xfrm>
            <a:off x="4004316" y="2353823"/>
            <a:ext cx="4715938" cy="4344157"/>
          </a:xfrm>
          <a:prstGeom prst="rect">
            <a:avLst/>
          </a:prstGeom>
          <a:noFill/>
          <a:ln>
            <a:noFill/>
          </a:ln>
        </p:spPr>
      </p:pic>
      <p:sp>
        <p:nvSpPr>
          <p:cNvPr id="4" name="Text Placeholder 3">
            <a:extLst>
              <a:ext uri="{FF2B5EF4-FFF2-40B4-BE49-F238E27FC236}">
                <a16:creationId xmlns:a16="http://schemas.microsoft.com/office/drawing/2014/main" id="{F36103DC-6111-CB41-8BA7-43D26679832C}"/>
              </a:ext>
            </a:extLst>
          </p:cNvPr>
          <p:cNvSpPr>
            <a:spLocks noGrp="1"/>
          </p:cNvSpPr>
          <p:nvPr>
            <p:ph type="body" idx="1"/>
          </p:nvPr>
        </p:nvSpPr>
        <p:spPr/>
        <p:txBody>
          <a:bodyPr>
            <a:normAutofit/>
          </a:bodyPr>
          <a:lstStyle/>
          <a:p>
            <a:r>
              <a:rPr lang="en-US" sz="2400" dirty="0">
                <a:latin typeface="Arial" panose="020B0604020202020204" pitchFamily="34" charset="0"/>
                <a:cs typeface="Arial" panose="020B0604020202020204" pitchFamily="34" charset="0"/>
              </a:rPr>
              <a:t>Universal design of Rubik’s cube. Uses raised shapes and easy colors.</a:t>
            </a:r>
          </a:p>
        </p:txBody>
      </p:sp>
      <p:sp>
        <p:nvSpPr>
          <p:cNvPr id="2" name="Title 1">
            <a:extLst>
              <a:ext uri="{FF2B5EF4-FFF2-40B4-BE49-F238E27FC236}">
                <a16:creationId xmlns:a16="http://schemas.microsoft.com/office/drawing/2014/main" id="{ABE0C7E8-E057-604A-9ED1-73EF70FFE70D}"/>
              </a:ext>
            </a:extLst>
          </p:cNvPr>
          <p:cNvSpPr>
            <a:spLocks noGrp="1"/>
          </p:cNvSpPr>
          <p:nvPr>
            <p:ph type="title"/>
          </p:nvPr>
        </p:nvSpPr>
        <p:spPr/>
        <p:txBody>
          <a:bodyPr>
            <a:normAutofit fontScale="90000"/>
          </a:bodyPr>
          <a:lstStyle/>
          <a:p>
            <a:r>
              <a:rPr lang="en-US" sz="4800" dirty="0"/>
              <a:t>Universal</a:t>
            </a:r>
            <a:r>
              <a:rPr lang="en-US" sz="4800" baseline="0" dirty="0"/>
              <a:t> Design </a:t>
            </a:r>
            <a:br>
              <a:rPr lang="en-US" sz="4800" baseline="0" dirty="0"/>
            </a:br>
            <a:r>
              <a:rPr lang="en-US" sz="4800" baseline="0" dirty="0">
                <a:latin typeface="Arial" panose="020B0604020202020204" pitchFamily="34" charset="0"/>
                <a:cs typeface="Arial" panose="020B0604020202020204" pitchFamily="34" charset="0"/>
              </a:rPr>
              <a:t>Rubik’s</a:t>
            </a:r>
            <a:r>
              <a:rPr lang="en-US" sz="4800" baseline="0" dirty="0"/>
              <a:t> cube</a:t>
            </a:r>
            <a:endParaRPr lang="en-US" sz="4800" dirty="0"/>
          </a:p>
        </p:txBody>
      </p:sp>
    </p:spTree>
    <p:extLst>
      <p:ext uri="{BB962C8B-B14F-4D97-AF65-F5344CB8AC3E}">
        <p14:creationId xmlns:p14="http://schemas.microsoft.com/office/powerpoint/2010/main" val="53430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125" descr="virtual cubes">
            <a:hlinkClick r:id="rId3"/>
          </p:cNvPr>
          <p:cNvPicPr preferRelativeResize="0"/>
          <p:nvPr/>
        </p:nvPicPr>
        <p:blipFill>
          <a:blip r:embed="rId4">
            <a:alphaModFix/>
          </a:blip>
          <a:stretch>
            <a:fillRect/>
          </a:stretch>
        </p:blipFill>
        <p:spPr>
          <a:xfrm>
            <a:off x="3572651" y="1720552"/>
            <a:ext cx="5827279" cy="4535283"/>
          </a:xfrm>
          <a:prstGeom prst="rect">
            <a:avLst/>
          </a:prstGeom>
          <a:noFill/>
          <a:ln>
            <a:noFill/>
          </a:ln>
        </p:spPr>
      </p:pic>
      <p:sp>
        <p:nvSpPr>
          <p:cNvPr id="4" name="Text Placeholder 3">
            <a:extLst>
              <a:ext uri="{FF2B5EF4-FFF2-40B4-BE49-F238E27FC236}">
                <a16:creationId xmlns:a16="http://schemas.microsoft.com/office/drawing/2014/main" id="{15624F5A-D74D-3B4E-9FF8-47ECEDC2EF11}"/>
              </a:ext>
            </a:extLst>
          </p:cNvPr>
          <p:cNvSpPr>
            <a:spLocks noGrp="1"/>
          </p:cNvSpPr>
          <p:nvPr>
            <p:ph type="body" idx="1"/>
          </p:nvPr>
        </p:nvSpPr>
        <p:spPr/>
        <p:txBody>
          <a:bodyPr>
            <a:normAutofit fontScale="92500" lnSpcReduction="20000"/>
          </a:bodyPr>
          <a:lstStyle/>
          <a:p>
            <a:pPr marL="114300" indent="0">
              <a:buNone/>
            </a:pPr>
            <a:r>
              <a:rPr lang="en-US" dirty="0">
                <a:latin typeface="Arial" panose="020B0604020202020204" pitchFamily="34" charset="0"/>
                <a:cs typeface="Arial" panose="020B0604020202020204" pitchFamily="34" charset="0"/>
              </a:rPr>
              <a:t>Virtual Cube examples</a:t>
            </a:r>
          </a:p>
          <a:p>
            <a:r>
              <a:rPr lang="en-US" dirty="0">
                <a:latin typeface="Arial" panose="020B0604020202020204" pitchFamily="34" charset="0"/>
                <a:cs typeface="Arial" panose="020B0604020202020204" pitchFamily="34" charset="0"/>
              </a:rPr>
              <a:t>2x2 Pocket Cube</a:t>
            </a:r>
          </a:p>
          <a:p>
            <a:r>
              <a:rPr lang="en-US" dirty="0">
                <a:latin typeface="Arial" panose="020B0604020202020204" pitchFamily="34" charset="0"/>
                <a:cs typeface="Arial" panose="020B0604020202020204" pitchFamily="34" charset="0"/>
              </a:rPr>
              <a:t>3x3 Rubik’s cube</a:t>
            </a:r>
          </a:p>
          <a:p>
            <a:r>
              <a:rPr lang="en-US" dirty="0">
                <a:latin typeface="Arial" panose="020B0604020202020204" pitchFamily="34" charset="0"/>
                <a:cs typeface="Arial" panose="020B0604020202020204" pitchFamily="34" charset="0"/>
              </a:rPr>
              <a:t>4x4 Revenge cube</a:t>
            </a:r>
          </a:p>
          <a:p>
            <a:r>
              <a:rPr lang="en-US" dirty="0">
                <a:latin typeface="Arial" panose="020B0604020202020204" pitchFamily="34" charset="0"/>
                <a:cs typeface="Arial" panose="020B0604020202020204" pitchFamily="34" charset="0"/>
              </a:rPr>
              <a:t>5x5 Professor cube</a:t>
            </a:r>
          </a:p>
          <a:p>
            <a:r>
              <a:rPr lang="en-US" dirty="0">
                <a:latin typeface="Arial" panose="020B0604020202020204" pitchFamily="34" charset="0"/>
                <a:cs typeface="Arial" panose="020B0604020202020204" pitchFamily="34" charset="0"/>
              </a:rPr>
              <a:t>6x6 V-Cube 6</a:t>
            </a:r>
          </a:p>
          <a:p>
            <a:r>
              <a:rPr lang="en-US" dirty="0">
                <a:latin typeface="Arial" panose="020B0604020202020204" pitchFamily="34" charset="0"/>
                <a:cs typeface="Arial" panose="020B0604020202020204" pitchFamily="34" charset="0"/>
              </a:rPr>
              <a:t>7x7 V-Cube 7</a:t>
            </a:r>
          </a:p>
          <a:p>
            <a:endParaRPr lang="en-US" dirty="0">
              <a:latin typeface="Arial" panose="020B0604020202020204" pitchFamily="34" charset="0"/>
              <a:cs typeface="Arial" panose="020B0604020202020204" pitchFamily="34" charset="0"/>
            </a:endParaRPr>
          </a:p>
          <a:p>
            <a:pPr marL="114300" indent="0">
              <a:buNone/>
            </a:pPr>
            <a:r>
              <a:rPr lang="en-US" b="1" dirty="0">
                <a:latin typeface="Arial" panose="020B0604020202020204" pitchFamily="34" charset="0"/>
                <a:cs typeface="Arial" panose="020B0604020202020204" pitchFamily="34" charset="0"/>
              </a:rPr>
              <a:t>Virtual Cubes</a:t>
            </a:r>
          </a:p>
          <a:p>
            <a:pPr marL="114300" indent="0">
              <a:buNone/>
            </a:pPr>
            <a:r>
              <a:rPr lang="en-US" dirty="0">
                <a:latin typeface="Arial" panose="020B0604020202020204" pitchFamily="34" charset="0"/>
                <a:cs typeface="Arial" panose="020B0604020202020204" pitchFamily="34" charset="0"/>
              </a:rPr>
              <a:t>Instructions</a:t>
            </a:r>
          </a:p>
          <a:p>
            <a:pPr marL="114300" indent="0">
              <a:buNone/>
            </a:pPr>
            <a:r>
              <a:rPr lang="en-US" dirty="0">
                <a:latin typeface="Arial" panose="020B0604020202020204" pitchFamily="34" charset="0"/>
                <a:cs typeface="Arial" panose="020B0604020202020204" pitchFamily="34" charset="0"/>
              </a:rPr>
              <a:t>Color variations</a:t>
            </a:r>
          </a:p>
          <a:p>
            <a:pPr marL="114300" indent="0">
              <a:buNone/>
            </a:pPr>
            <a:r>
              <a:rPr lang="en-US" dirty="0">
                <a:latin typeface="Arial" panose="020B0604020202020204" pitchFamily="34" charset="0"/>
                <a:cs typeface="Arial" panose="020B0604020202020204" pitchFamily="34" charset="0"/>
              </a:rPr>
              <a:t>Dual-colored Faces</a:t>
            </a:r>
          </a:p>
          <a:p>
            <a:pPr marL="114300" indent="0">
              <a:buNone/>
            </a:pPr>
            <a:r>
              <a:rPr lang="en-US" dirty="0">
                <a:latin typeface="Arial" panose="020B0604020202020204" pitchFamily="34" charset="0"/>
                <a:cs typeface="Arial" panose="020B0604020202020204" pitchFamily="34" charset="0"/>
              </a:rPr>
              <a:t>Four-colored Faces</a:t>
            </a:r>
          </a:p>
          <a:p>
            <a:pPr marL="114300" indent="0">
              <a:buNone/>
            </a:pPr>
            <a:r>
              <a:rPr lang="en-US" dirty="0">
                <a:latin typeface="Arial" panose="020B0604020202020204" pitchFamily="34" charset="0"/>
                <a:cs typeface="Arial" panose="020B0604020202020204" pitchFamily="34" charset="0"/>
              </a:rPr>
              <a:t>Eight-colored Faces</a:t>
            </a:r>
          </a:p>
          <a:p>
            <a:pPr marL="114300" indent="0">
              <a:buNone/>
            </a:pPr>
            <a:r>
              <a:rPr lang="en-US" dirty="0">
                <a:latin typeface="Arial" panose="020B0604020202020204" pitchFamily="34" charset="0"/>
                <a:cs typeface="Arial" panose="020B0604020202020204" pitchFamily="34" charset="0"/>
              </a:rPr>
              <a:t>Tartan Cubes</a:t>
            </a:r>
          </a:p>
          <a:p>
            <a:pPr marL="114300" indent="0">
              <a:buNone/>
            </a:pPr>
            <a:r>
              <a:rPr lang="en-US" dirty="0">
                <a:latin typeface="Arial" panose="020B0604020202020204" pitchFamily="34" charset="0"/>
                <a:cs typeface="Arial" panose="020B0604020202020204" pitchFamily="34" charset="0"/>
              </a:rPr>
              <a:t>Super Cubes</a:t>
            </a:r>
          </a:p>
          <a:p>
            <a:pPr marL="114300" indent="0">
              <a:buNone/>
            </a:pPr>
            <a:r>
              <a:rPr lang="en-US" dirty="0">
                <a:latin typeface="Arial" panose="020B0604020202020204" pitchFamily="34" charset="0"/>
                <a:cs typeface="Arial" panose="020B0604020202020204" pitchFamily="34" charset="0"/>
              </a:rPr>
              <a:t>Sudoku Cubes</a:t>
            </a:r>
          </a:p>
          <a:p>
            <a:pPr marL="114300" indent="0">
              <a:buNone/>
            </a:pPr>
            <a:r>
              <a:rPr lang="en-US" dirty="0">
                <a:latin typeface="Arial" panose="020B0604020202020204" pitchFamily="34" charset="0"/>
                <a:cs typeface="Arial" panose="020B0604020202020204" pitchFamily="34" charset="0"/>
              </a:rPr>
              <a:t>Picture Cubes</a:t>
            </a:r>
          </a:p>
          <a:p>
            <a:pPr marL="114300" indent="0">
              <a:buNone/>
            </a:pPr>
            <a:r>
              <a:rPr lang="en-US" dirty="0">
                <a:latin typeface="Arial" panose="020B0604020202020204" pitchFamily="34" charset="0"/>
                <a:cs typeface="Arial" panose="020B0604020202020204" pitchFamily="34" charset="0"/>
              </a:rPr>
              <a:t>Globes</a:t>
            </a:r>
          </a:p>
        </p:txBody>
      </p:sp>
      <p:sp>
        <p:nvSpPr>
          <p:cNvPr id="2" name="Title 1">
            <a:extLst>
              <a:ext uri="{FF2B5EF4-FFF2-40B4-BE49-F238E27FC236}">
                <a16:creationId xmlns:a16="http://schemas.microsoft.com/office/drawing/2014/main" id="{8EA77643-ADA5-3E41-ACF9-F31E5D96D7D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Virtual</a:t>
            </a:r>
            <a:r>
              <a:rPr lang="en-US" b="1" baseline="0" dirty="0">
                <a:latin typeface="Arial" panose="020B0604020202020204" pitchFamily="34" charset="0"/>
                <a:cs typeface="Arial" panose="020B0604020202020204" pitchFamily="34" charset="0"/>
              </a:rPr>
              <a:t> Cubes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80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6651" y="5055326"/>
            <a:ext cx="10829108" cy="1582140"/>
          </a:xfrm>
        </p:spPr>
        <p:txBody>
          <a:bodyPr/>
          <a:lstStyle/>
          <a:p>
            <a:pPr algn="l"/>
            <a:r>
              <a:rPr lang="en-US" dirty="0"/>
              <a:t>Roles:</a:t>
            </a:r>
          </a:p>
          <a:p>
            <a:pPr algn="l"/>
            <a:r>
              <a:rPr lang="en-US" dirty="0"/>
              <a:t>Group 1: Students in the classroom participating in the lesson</a:t>
            </a:r>
          </a:p>
          <a:p>
            <a:pPr algn="l"/>
            <a:r>
              <a:rPr lang="en-US" dirty="0"/>
              <a:t>Group 2: Observers writing down what was seen in the lesson</a:t>
            </a:r>
          </a:p>
        </p:txBody>
      </p:sp>
      <p:pic>
        <p:nvPicPr>
          <p:cNvPr id="4" name="Picture 3" descr="Go Math words on top of duck"/>
          <p:cNvPicPr>
            <a:picLocks noChangeAspect="1"/>
          </p:cNvPicPr>
          <p:nvPr/>
        </p:nvPicPr>
        <p:blipFill rotWithShape="1">
          <a:blip r:embed="rId3"/>
          <a:srcRect t="14898" b="30354"/>
          <a:stretch/>
        </p:blipFill>
        <p:spPr>
          <a:xfrm>
            <a:off x="4437017" y="2330515"/>
            <a:ext cx="3317966" cy="2724811"/>
          </a:xfrm>
          <a:prstGeom prst="rect">
            <a:avLst/>
          </a:prstGeom>
        </p:spPr>
      </p:pic>
      <p:sp>
        <p:nvSpPr>
          <p:cNvPr id="2" name="Title 1"/>
          <p:cNvSpPr>
            <a:spLocks noGrp="1"/>
          </p:cNvSpPr>
          <p:nvPr>
            <p:ph type="ctrTitle"/>
          </p:nvPr>
        </p:nvSpPr>
        <p:spPr>
          <a:xfrm>
            <a:off x="1600200" y="283624"/>
            <a:ext cx="8991600" cy="1645920"/>
          </a:xfrm>
        </p:spPr>
        <p:txBody>
          <a:bodyPr/>
          <a:lstStyle/>
          <a:p>
            <a:r>
              <a:rPr lang="en-US" dirty="0"/>
              <a:t>Go Math Sample Lesson</a:t>
            </a:r>
            <a:br>
              <a:rPr lang="en-US" dirty="0"/>
            </a:br>
            <a:r>
              <a:rPr lang="en-US" dirty="0"/>
              <a:t>2</a:t>
            </a:r>
            <a:r>
              <a:rPr lang="en-US" baseline="30000" dirty="0"/>
              <a:t>nd</a:t>
            </a:r>
            <a:r>
              <a:rPr lang="en-US" dirty="0"/>
              <a:t> Grade</a:t>
            </a:r>
          </a:p>
        </p:txBody>
      </p:sp>
    </p:spTree>
    <p:extLst>
      <p:ext uri="{BB962C8B-B14F-4D97-AF65-F5344CB8AC3E}">
        <p14:creationId xmlns:p14="http://schemas.microsoft.com/office/powerpoint/2010/main" val="41590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assroom of students hands raised"/>
          <p:cNvPicPr>
            <a:picLocks noChangeAspect="1"/>
          </p:cNvPicPr>
          <p:nvPr/>
        </p:nvPicPr>
        <p:blipFill>
          <a:blip r:embed="rId3"/>
          <a:stretch>
            <a:fillRect/>
          </a:stretch>
        </p:blipFill>
        <p:spPr>
          <a:xfrm>
            <a:off x="8427100" y="4219303"/>
            <a:ext cx="3420910" cy="2259874"/>
          </a:xfrm>
          <a:prstGeom prst="rect">
            <a:avLst/>
          </a:prstGeom>
        </p:spPr>
      </p:pic>
      <p:sp>
        <p:nvSpPr>
          <p:cNvPr id="3" name="Content Placeholder 2"/>
          <p:cNvSpPr>
            <a:spLocks noGrp="1"/>
          </p:cNvSpPr>
          <p:nvPr>
            <p:ph idx="1"/>
          </p:nvPr>
        </p:nvSpPr>
        <p:spPr>
          <a:xfrm>
            <a:off x="574765" y="1750423"/>
            <a:ext cx="11273245" cy="4728754"/>
          </a:xfrm>
        </p:spPr>
        <p:txBody>
          <a:bodyPr>
            <a:normAutofit lnSpcReduction="10000"/>
          </a:bodyPr>
          <a:lstStyle/>
          <a:p>
            <a:pPr marL="514350" indent="-514350">
              <a:buAutoNum type="arabicPeriod"/>
            </a:pPr>
            <a:r>
              <a:rPr lang="en-US" sz="2800" dirty="0"/>
              <a:t>Students will be respectful to all members of the learning community</a:t>
            </a:r>
          </a:p>
          <a:p>
            <a:pPr marL="514350" indent="-514350">
              <a:buAutoNum type="arabicPeriod"/>
            </a:pPr>
            <a:r>
              <a:rPr lang="en-US" sz="2800" dirty="0"/>
              <a:t>Students will explain their thinking and the thinking of others</a:t>
            </a:r>
          </a:p>
          <a:p>
            <a:pPr marL="514350" indent="-514350">
              <a:buAutoNum type="arabicPeriod"/>
            </a:pPr>
            <a:r>
              <a:rPr lang="en-US" sz="2800" dirty="0"/>
              <a:t>Students will ask questions when they do not understand </a:t>
            </a:r>
          </a:p>
          <a:p>
            <a:pPr marL="514350" indent="-514350">
              <a:buAutoNum type="arabicPeriod"/>
            </a:pPr>
            <a:r>
              <a:rPr lang="en-US" sz="2800" dirty="0"/>
              <a:t>We will all work together as equal members of the learning community</a:t>
            </a:r>
          </a:p>
          <a:p>
            <a:pPr marL="0" indent="0">
              <a:buNone/>
            </a:pPr>
            <a:endParaRPr lang="en-US" sz="2800" dirty="0"/>
          </a:p>
          <a:p>
            <a:pPr marL="0" indent="0">
              <a:buNone/>
            </a:pPr>
            <a:r>
              <a:rPr lang="en-US" sz="2800" dirty="0"/>
              <a:t>Routines:</a:t>
            </a:r>
          </a:p>
          <a:p>
            <a:pPr marL="0" indent="0">
              <a:buNone/>
            </a:pPr>
            <a:r>
              <a:rPr lang="en-US" sz="2800" dirty="0"/>
              <a:t>CHAMPS expectations are put in place for activities</a:t>
            </a:r>
          </a:p>
          <a:p>
            <a:pPr marL="0" indent="0">
              <a:buNone/>
            </a:pPr>
            <a:r>
              <a:rPr lang="en-US" sz="2800" dirty="0"/>
              <a:t>Teacher/Student Game to reinforce CHAMPS</a:t>
            </a:r>
          </a:p>
          <a:p>
            <a:pPr marL="0" indent="0">
              <a:buNone/>
            </a:pPr>
            <a:r>
              <a:rPr lang="en-US" sz="2800" dirty="0"/>
              <a:t>Playing Cards </a:t>
            </a:r>
          </a:p>
        </p:txBody>
      </p:sp>
      <p:sp>
        <p:nvSpPr>
          <p:cNvPr id="2" name="Title 1"/>
          <p:cNvSpPr>
            <a:spLocks noGrp="1"/>
          </p:cNvSpPr>
          <p:nvPr>
            <p:ph type="title"/>
          </p:nvPr>
        </p:nvSpPr>
        <p:spPr>
          <a:xfrm>
            <a:off x="2231136" y="298486"/>
            <a:ext cx="7729728" cy="1188720"/>
          </a:xfrm>
        </p:spPr>
        <p:txBody>
          <a:bodyPr/>
          <a:lstStyle/>
          <a:p>
            <a:r>
              <a:rPr lang="en-US" dirty="0"/>
              <a:t>Classroom Expectations </a:t>
            </a:r>
          </a:p>
        </p:txBody>
      </p:sp>
    </p:spTree>
    <p:extLst>
      <p:ext uri="{BB962C8B-B14F-4D97-AF65-F5344CB8AC3E}">
        <p14:creationId xmlns:p14="http://schemas.microsoft.com/office/powerpoint/2010/main" val="273626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descr="box shape"/>
          <p:cNvSpPr>
            <a:spLocks noGrp="1"/>
          </p:cNvSpPr>
          <p:nvPr>
            <p:ph sz="half" idx="1"/>
          </p:nvPr>
        </p:nvSpPr>
        <p:spPr>
          <a:xfrm>
            <a:off x="393193" y="1658328"/>
            <a:ext cx="3630168" cy="4298335"/>
          </a:xfrm>
          <a:solidFill>
            <a:srgbClr val="FFFF00"/>
          </a:solidFill>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ctr">
              <a:buNone/>
            </a:pPr>
            <a:r>
              <a:rPr lang="en-US" sz="2800" dirty="0"/>
              <a:t>Group/Partner Talk</a:t>
            </a:r>
          </a:p>
          <a:p>
            <a:pPr marL="0" indent="0">
              <a:buNone/>
            </a:pPr>
            <a:r>
              <a:rPr lang="en-US" sz="2800" dirty="0"/>
              <a:t>C- Voice Level 1</a:t>
            </a:r>
          </a:p>
          <a:p>
            <a:pPr marL="0" indent="0">
              <a:buNone/>
            </a:pPr>
            <a:r>
              <a:rPr lang="en-US" sz="2800" dirty="0"/>
              <a:t>H – Ask your partners</a:t>
            </a:r>
          </a:p>
          <a:p>
            <a:pPr marL="0" indent="0">
              <a:buNone/>
            </a:pPr>
            <a:r>
              <a:rPr lang="en-US" sz="2800" dirty="0"/>
              <a:t>      Raise your Hand</a:t>
            </a:r>
          </a:p>
          <a:p>
            <a:pPr marL="0" indent="0">
              <a:buNone/>
            </a:pPr>
            <a:r>
              <a:rPr lang="en-US" sz="2800" dirty="0"/>
              <a:t>A-  Solving Math </a:t>
            </a:r>
          </a:p>
          <a:p>
            <a:pPr marL="0" indent="0">
              <a:buNone/>
            </a:pPr>
            <a:r>
              <a:rPr lang="en-US" sz="2800" dirty="0"/>
              <a:t>    Problems Together</a:t>
            </a:r>
          </a:p>
          <a:p>
            <a:pPr marL="0" indent="0">
              <a:buNone/>
            </a:pPr>
            <a:r>
              <a:rPr lang="en-US" sz="2800" dirty="0"/>
              <a:t>M- Getting supplies</a:t>
            </a:r>
          </a:p>
          <a:p>
            <a:pPr marL="0" indent="0">
              <a:buNone/>
            </a:pPr>
            <a:r>
              <a:rPr lang="en-US" sz="2800" dirty="0"/>
              <a:t>P – Speaking and listening  </a:t>
            </a:r>
          </a:p>
          <a:p>
            <a:pPr marL="0" indent="0">
              <a:buNone/>
            </a:pPr>
            <a:r>
              <a:rPr lang="en-US" sz="2800" dirty="0"/>
              <a:t>      Mathematicians</a:t>
            </a:r>
          </a:p>
          <a:p>
            <a:pPr marL="0" indent="0">
              <a:buNone/>
            </a:pPr>
            <a:endParaRPr lang="en-US" sz="2800" dirty="0"/>
          </a:p>
          <a:p>
            <a:pPr marL="0" indent="0" algn="ctr">
              <a:buNone/>
            </a:pPr>
            <a:endParaRPr lang="en-US" dirty="0"/>
          </a:p>
        </p:txBody>
      </p:sp>
      <p:sp>
        <p:nvSpPr>
          <p:cNvPr id="5" name="Content Placeholder 4" descr="box shape"/>
          <p:cNvSpPr>
            <a:spLocks noGrp="1"/>
          </p:cNvSpPr>
          <p:nvPr>
            <p:ph sz="half" idx="2"/>
          </p:nvPr>
        </p:nvSpPr>
        <p:spPr>
          <a:xfrm>
            <a:off x="4248258" y="1670738"/>
            <a:ext cx="3746211" cy="4285926"/>
          </a:xfrm>
          <a:solidFill>
            <a:srgbClr val="00B0F0"/>
          </a:solidFill>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ctr">
              <a:buNone/>
            </a:pPr>
            <a:r>
              <a:rPr lang="en-US" sz="2800" dirty="0"/>
              <a:t>Class Discussion</a:t>
            </a:r>
          </a:p>
          <a:p>
            <a:pPr marL="0" indent="0">
              <a:buNone/>
            </a:pPr>
            <a:r>
              <a:rPr lang="en-US" sz="2800" dirty="0"/>
              <a:t>C- Voice Level 0 listening</a:t>
            </a:r>
          </a:p>
          <a:p>
            <a:pPr marL="0" indent="0">
              <a:buNone/>
            </a:pPr>
            <a:r>
              <a:rPr lang="en-US" sz="2800" dirty="0"/>
              <a:t>     Voice Level 2 Speaking</a:t>
            </a:r>
          </a:p>
          <a:p>
            <a:pPr marL="0" indent="0">
              <a:buNone/>
            </a:pPr>
            <a:r>
              <a:rPr lang="en-US" sz="2800" dirty="0"/>
              <a:t>H – Raise your Hand</a:t>
            </a:r>
          </a:p>
          <a:p>
            <a:pPr marL="0" indent="0">
              <a:buNone/>
            </a:pPr>
            <a:r>
              <a:rPr lang="en-US" sz="2800" dirty="0"/>
              <a:t>       Silent Signals</a:t>
            </a:r>
          </a:p>
          <a:p>
            <a:pPr marL="0" indent="0">
              <a:buNone/>
            </a:pPr>
            <a:r>
              <a:rPr lang="en-US" sz="2800" dirty="0"/>
              <a:t>A-  Learning about Math</a:t>
            </a:r>
          </a:p>
          <a:p>
            <a:pPr marL="0" indent="0">
              <a:buNone/>
            </a:pPr>
            <a:r>
              <a:rPr lang="en-US" sz="2800" dirty="0"/>
              <a:t>M- None</a:t>
            </a:r>
          </a:p>
          <a:p>
            <a:pPr marL="0" indent="0">
              <a:buNone/>
            </a:pPr>
            <a:r>
              <a:rPr lang="en-US" sz="2800" dirty="0"/>
              <a:t>P – Speaking and listening  </a:t>
            </a:r>
          </a:p>
          <a:p>
            <a:pPr marL="0" indent="0">
              <a:buNone/>
            </a:pPr>
            <a:r>
              <a:rPr lang="en-US" sz="2800" dirty="0"/>
              <a:t>      Mathematicians</a:t>
            </a:r>
          </a:p>
          <a:p>
            <a:pPr marL="0" indent="0">
              <a:buNone/>
            </a:pPr>
            <a:endParaRPr lang="en-US" sz="2800" dirty="0"/>
          </a:p>
        </p:txBody>
      </p:sp>
      <p:sp>
        <p:nvSpPr>
          <p:cNvPr id="9" name="Content Placeholder 3" descr="box shape" title="independent work"/>
          <p:cNvSpPr txBox="1">
            <a:spLocks/>
          </p:cNvSpPr>
          <p:nvPr/>
        </p:nvSpPr>
        <p:spPr>
          <a:xfrm>
            <a:off x="8235408" y="1658328"/>
            <a:ext cx="3630168" cy="433753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dk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dk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dk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dk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dk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dk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dk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dk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dk1"/>
                </a:solidFill>
                <a:latin typeface="+mn-lt"/>
                <a:ea typeface="+mn-ea"/>
                <a:cs typeface="+mn-cs"/>
              </a:defRPr>
            </a:lvl9pPr>
          </a:lstStyle>
          <a:p>
            <a:pPr marL="0" indent="0" algn="ctr">
              <a:buFont typeface="Arial" panose="020B0604020202020204" pitchFamily="34" charset="0"/>
              <a:buNone/>
            </a:pPr>
            <a:r>
              <a:rPr lang="en-US" sz="2800" dirty="0">
                <a:solidFill>
                  <a:schemeClr val="bg1"/>
                </a:solidFill>
              </a:rPr>
              <a:t>Independent Work</a:t>
            </a:r>
          </a:p>
          <a:p>
            <a:pPr marL="0" indent="0">
              <a:buNone/>
            </a:pPr>
            <a:r>
              <a:rPr lang="en-US" sz="2800" dirty="0">
                <a:solidFill>
                  <a:schemeClr val="bg1"/>
                </a:solidFill>
              </a:rPr>
              <a:t>C- Voice Level 0</a:t>
            </a:r>
          </a:p>
          <a:p>
            <a:pPr marL="0" indent="0">
              <a:buNone/>
            </a:pPr>
            <a:r>
              <a:rPr lang="en-US" sz="2800" dirty="0">
                <a:solidFill>
                  <a:schemeClr val="bg1"/>
                </a:solidFill>
              </a:rPr>
              <a:t>H –Raise your Hand</a:t>
            </a:r>
          </a:p>
          <a:p>
            <a:pPr marL="0" indent="0">
              <a:buNone/>
            </a:pPr>
            <a:r>
              <a:rPr lang="en-US" sz="2800" dirty="0">
                <a:solidFill>
                  <a:schemeClr val="bg1"/>
                </a:solidFill>
              </a:rPr>
              <a:t>A-  Solving Math </a:t>
            </a:r>
          </a:p>
          <a:p>
            <a:pPr marL="0" indent="0">
              <a:buNone/>
            </a:pPr>
            <a:r>
              <a:rPr lang="en-US" sz="2800" dirty="0">
                <a:solidFill>
                  <a:schemeClr val="bg1"/>
                </a:solidFill>
              </a:rPr>
              <a:t>    Problems </a:t>
            </a:r>
          </a:p>
          <a:p>
            <a:pPr marL="0" indent="0">
              <a:buNone/>
            </a:pPr>
            <a:r>
              <a:rPr lang="en-US" sz="2800" dirty="0">
                <a:solidFill>
                  <a:schemeClr val="bg1"/>
                </a:solidFill>
              </a:rPr>
              <a:t>M- Teacher Permission</a:t>
            </a:r>
          </a:p>
          <a:p>
            <a:pPr marL="0" indent="0">
              <a:buNone/>
            </a:pPr>
            <a:r>
              <a:rPr lang="en-US" sz="2800" dirty="0">
                <a:solidFill>
                  <a:schemeClr val="bg1"/>
                </a:solidFill>
              </a:rPr>
              <a:t>P – Completing math work</a:t>
            </a:r>
          </a:p>
          <a:p>
            <a:pPr marL="0" indent="0" algn="ctr">
              <a:buFont typeface="Arial" panose="020B0604020202020204" pitchFamily="34" charset="0"/>
              <a:buNone/>
            </a:pPr>
            <a:endParaRPr lang="en-US" dirty="0"/>
          </a:p>
        </p:txBody>
      </p:sp>
      <p:sp>
        <p:nvSpPr>
          <p:cNvPr id="11" name="TextBox 10" descr="long box shape"/>
          <p:cNvSpPr txBox="1"/>
          <p:nvPr/>
        </p:nvSpPr>
        <p:spPr>
          <a:xfrm>
            <a:off x="1658982" y="6060684"/>
            <a:ext cx="9405257" cy="584775"/>
          </a:xfrm>
          <a:prstGeom prst="rect">
            <a:avLst/>
          </a:prstGeom>
          <a:solidFill>
            <a:srgbClr val="FF00FF"/>
          </a:solidFill>
          <a:ln>
            <a:solidFill>
              <a:schemeClr val="tx1"/>
            </a:solidFill>
          </a:ln>
        </p:spPr>
        <p:txBody>
          <a:bodyPr wrap="square" rtlCol="0">
            <a:spAutoFit/>
          </a:bodyPr>
          <a:lstStyle/>
          <a:p>
            <a:r>
              <a:rPr lang="en-US" sz="3200" dirty="0"/>
              <a:t>S- Mathematicians are learning and growing together</a:t>
            </a:r>
          </a:p>
        </p:txBody>
      </p:sp>
      <p:sp>
        <p:nvSpPr>
          <p:cNvPr id="2" name="Title 1"/>
          <p:cNvSpPr>
            <a:spLocks noGrp="1"/>
          </p:cNvSpPr>
          <p:nvPr>
            <p:ph type="title"/>
          </p:nvPr>
        </p:nvSpPr>
        <p:spPr>
          <a:xfrm>
            <a:off x="2191947" y="180921"/>
            <a:ext cx="7729728" cy="1188720"/>
          </a:xfrm>
        </p:spPr>
        <p:txBody>
          <a:bodyPr/>
          <a:lstStyle/>
          <a:p>
            <a:r>
              <a:rPr lang="en-US" dirty="0"/>
              <a:t>Welcome Back from Recess</a:t>
            </a:r>
            <a:br>
              <a:rPr lang="en-US" dirty="0"/>
            </a:br>
            <a:r>
              <a:rPr lang="en-US" dirty="0"/>
              <a:t>Today’s Activities</a:t>
            </a:r>
          </a:p>
        </p:txBody>
      </p:sp>
    </p:spTree>
    <p:extLst>
      <p:ext uri="{BB962C8B-B14F-4D97-AF65-F5344CB8AC3E}">
        <p14:creationId xmlns:p14="http://schemas.microsoft.com/office/powerpoint/2010/main" val="410951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40104"/>
            <a:ext cx="7729728" cy="1168907"/>
          </a:xfrm>
          <a:solidFill>
            <a:srgbClr val="00B050"/>
          </a:solidFill>
        </p:spPr>
        <p:txBody>
          <a:bodyPr>
            <a:normAutofit/>
          </a:bodyPr>
          <a:lstStyle/>
          <a:p>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Warm Up 1:</a:t>
            </a:r>
          </a:p>
        </p:txBody>
      </p:sp>
      <p:sp>
        <p:nvSpPr>
          <p:cNvPr id="3" name="Content Placeholder 2"/>
          <p:cNvSpPr>
            <a:spLocks noGrp="1"/>
          </p:cNvSpPr>
          <p:nvPr>
            <p:ph idx="1"/>
          </p:nvPr>
        </p:nvSpPr>
        <p:spPr>
          <a:xfrm>
            <a:off x="2231136" y="2654086"/>
            <a:ext cx="7729728" cy="3101983"/>
          </a:xfrm>
        </p:spPr>
        <p:txBody>
          <a:bodyPr>
            <a:normAutofit/>
          </a:bodyPr>
          <a:lstStyle/>
          <a:p>
            <a:pPr marL="0" indent="0" algn="ctr">
              <a:buNone/>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many ways can you make the number?</a:t>
            </a:r>
          </a:p>
          <a:p>
            <a:pPr marL="0" indent="0" algn="ctr">
              <a:buNone/>
            </a:pPr>
            <a:r>
              <a:rPr lang="en-US" sz="5400" dirty="0">
                <a:latin typeface="Open Sans" panose="020B0606030504020204" pitchFamily="34" charset="0"/>
                <a:ea typeface="Open Sans" panose="020B0606030504020204" pitchFamily="34" charset="0"/>
                <a:cs typeface="Open Sans" panose="020B0606030504020204" pitchFamily="34" charset="0"/>
              </a:rPr>
              <a:t>25</a:t>
            </a:r>
          </a:p>
        </p:txBody>
      </p:sp>
    </p:spTree>
    <p:extLst>
      <p:ext uri="{BB962C8B-B14F-4D97-AF65-F5344CB8AC3E}">
        <p14:creationId xmlns:p14="http://schemas.microsoft.com/office/powerpoint/2010/main" val="304652865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1843</TotalTime>
  <Words>757</Words>
  <Application>Microsoft Macintosh PowerPoint</Application>
  <PresentationFormat>Widescreen</PresentationFormat>
  <Paragraphs>139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Gill Sans MT</vt:lpstr>
      <vt:lpstr>Open Sans</vt:lpstr>
      <vt:lpstr>Open Sans SemiBold</vt:lpstr>
      <vt:lpstr>Parcel</vt:lpstr>
      <vt:lpstr>ReDesign the Rubik’s Cube</vt:lpstr>
      <vt:lpstr>Braille Rubik's cube</vt:lpstr>
      <vt:lpstr>Color Blind Rubik's cube</vt:lpstr>
      <vt:lpstr>Universal Design  Rubik’s cube</vt:lpstr>
      <vt:lpstr>Virtual Cubes</vt:lpstr>
      <vt:lpstr>Go Math Sample Lesson 2nd Grade</vt:lpstr>
      <vt:lpstr>Classroom Expectations </vt:lpstr>
      <vt:lpstr>Welcome Back from Recess Today’s Activities</vt:lpstr>
      <vt:lpstr>Warm Up 1:</vt:lpstr>
      <vt:lpstr>Warm Up 2:</vt:lpstr>
      <vt:lpstr>How can we use the same strategy to describe each of the numbers</vt:lpstr>
      <vt:lpstr>Our Question of the day:  How can I break apart addends  to add numbers?  </vt:lpstr>
      <vt:lpstr>Try This problem</vt:lpstr>
      <vt:lpstr>Work with a Partner to solve the problems</vt:lpstr>
      <vt:lpstr>How did you solve the problems?</vt:lpstr>
      <vt:lpstr>Practice Time: Practice your work (15 minutes)</vt:lpstr>
      <vt:lpstr>Exit Ticket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Math Sample Lesson 2nd Grade</dc:title>
  <dc:creator>sarah dozier</dc:creator>
  <cp:lastModifiedBy>Melvin, Ty</cp:lastModifiedBy>
  <cp:revision>30</cp:revision>
  <cp:lastPrinted>2018-10-16T15:57:39Z</cp:lastPrinted>
  <dcterms:created xsi:type="dcterms:W3CDTF">2018-10-15T18:35:27Z</dcterms:created>
  <dcterms:modified xsi:type="dcterms:W3CDTF">2020-08-06T04:33:07Z</dcterms:modified>
</cp:coreProperties>
</file>